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288" r:id="rId3"/>
    <p:sldId id="284" r:id="rId4"/>
    <p:sldId id="282" r:id="rId5"/>
    <p:sldId id="257" r:id="rId6"/>
    <p:sldId id="286" r:id="rId7"/>
    <p:sldId id="259" r:id="rId8"/>
    <p:sldId id="287" r:id="rId9"/>
    <p:sldId id="28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33FF"/>
    <a:srgbClr val="660066"/>
    <a:srgbClr val="FF0066"/>
    <a:srgbClr val="009900"/>
    <a:srgbClr val="0066FF"/>
    <a:srgbClr val="D6009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0F60A-98E8-445C-9B0C-82B996A9C90F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793CE-1BED-403C-8121-F4DD1DFA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53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58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BD3DE-5E2A-477B-B4A1-C374DEA0F9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A30D5-2E0E-41E3-AF10-C38498740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4E77CA-85BA-49BA-A46C-EBB899DB1C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CD1494-EA7F-471B-B77E-1A59943609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4AC89-83FD-4529-919E-82B7EC2519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E5D8B-B0C7-432F-BD28-B5CE34909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DF2C6-D1F3-4D99-B607-75EDF95E8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C2135-38F4-4223-958A-F860FD4CB9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74471-E533-4F49-B3FA-4764AE9FC1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D7AD-D029-432A-986E-F552BA4FB1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E20C8-0680-4611-ACA6-EDD12EA9A0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chemeClr val="tx1"/>
                </a:solidFill>
              </a:defRPr>
            </a:lvl1pPr>
          </a:lstStyle>
          <a:p>
            <a:fld id="{EDC068DA-9EAE-4E7B-9B58-3997B3A8D0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microsoft.com/office/2007/relationships/hdphoto" Target="../media/hdphoto1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9">
            <a:extLst>
              <a:ext uri="{FF2B5EF4-FFF2-40B4-BE49-F238E27FC236}">
                <a16:creationId xmlns:a16="http://schemas.microsoft.com/office/drawing/2014/main" id="{F69C627B-2360-4469-BA4F-2FC8AD78849B}"/>
              </a:ext>
            </a:extLst>
          </p:cNvPr>
          <p:cNvSpPr txBox="1"/>
          <p:nvPr/>
        </p:nvSpPr>
        <p:spPr>
          <a:xfrm>
            <a:off x="3352800" y="1066800"/>
            <a:ext cx="5486400" cy="334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Snap ITC" panose="04040A07060A02020202" pitchFamily="82" charset="0"/>
                <a:ea typeface="Cambria" panose="02040503050406030204" pitchFamily="18" charset="0"/>
              </a:rPr>
              <a:t>TOÁN</a:t>
            </a:r>
          </a:p>
          <a:p>
            <a:pPr algn="ctr"/>
            <a:r>
              <a:rPr lang="en-US" altLang="zh-CN" sz="9600" b="1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nap ITC" panose="04040A07060A02020202" pitchFamily="82" charset="0"/>
                <a:ea typeface="Cambria" panose="02040503050406030204" pitchFamily="18" charset="0"/>
              </a:rPr>
              <a:t>Lớp</a:t>
            </a:r>
            <a:r>
              <a:rPr lang="en-US" altLang="zh-CN" sz="96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Snap ITC" panose="04040A07060A02020202" pitchFamily="82" charset="0"/>
                <a:ea typeface="Cambria" panose="020405030504060302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66892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143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5800" y="-152400"/>
            <a:ext cx="13792200" cy="6858000"/>
          </a:xfrm>
          <a:prstGeom prst="rect">
            <a:avLst/>
          </a:prstGeom>
        </p:spPr>
      </p:pic>
      <p:sp>
        <p:nvSpPr>
          <p:cNvPr id="5" name="文本框 49">
            <a:extLst>
              <a:ext uri="{FF2B5EF4-FFF2-40B4-BE49-F238E27FC236}">
                <a16:creationId xmlns:a16="http://schemas.microsoft.com/office/drawing/2014/main" id="{F69C627B-2360-4469-BA4F-2FC8AD78849B}"/>
              </a:ext>
            </a:extLst>
          </p:cNvPr>
          <p:cNvSpPr txBox="1"/>
          <p:nvPr/>
        </p:nvSpPr>
        <p:spPr>
          <a:xfrm>
            <a:off x="2362200" y="914400"/>
            <a:ext cx="7467600" cy="225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Thư</a:t>
            </a:r>
            <a:r>
              <a:rPr lang="en-US" altLang="zh-CN" sz="32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́ </a:t>
            </a:r>
            <a:r>
              <a:rPr lang="en-US" altLang="zh-CN" sz="3200" b="1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hai</a:t>
            </a:r>
            <a:r>
              <a:rPr lang="en-US" altLang="zh-CN" sz="32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 </a:t>
            </a:r>
            <a:r>
              <a:rPr lang="en-US" altLang="zh-CN" sz="3200" b="1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ngày</a:t>
            </a:r>
            <a:r>
              <a:rPr lang="en-US" altLang="zh-CN" sz="32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 4 </a:t>
            </a:r>
            <a:r>
              <a:rPr lang="en-US" altLang="zh-CN" sz="3200" b="1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tháng</a:t>
            </a:r>
            <a:r>
              <a:rPr lang="en-US" altLang="zh-CN" sz="32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 10 </a:t>
            </a:r>
            <a:r>
              <a:rPr lang="en-US" altLang="zh-CN" sz="3200" b="1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năm</a:t>
            </a:r>
            <a:r>
              <a:rPr lang="en-US" altLang="zh-CN" sz="32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 2021</a:t>
            </a:r>
          </a:p>
          <a:p>
            <a:pPr algn="ctr"/>
            <a:r>
              <a:rPr lang="en-US" altLang="zh-CN" sz="3200" b="1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Toán</a:t>
            </a:r>
            <a:r>
              <a:rPr lang="en-US" altLang="zh-CN" sz="32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it-IT" dirty="0"/>
              <a:t>Chủ đề: Ôn </a:t>
            </a: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Ôn về hình học, giải toán (T1)</a:t>
            </a:r>
            <a:endParaRPr lang="en-US" altLang="zh-CN" sz="3200" b="1" i="0" dirty="0">
              <a:solidFill>
                <a:schemeClr val="tx1">
                  <a:lumMod val="65000"/>
                  <a:lumOff val="35000"/>
                </a:schemeClr>
              </a:solidFill>
              <a:latin typeface="HP001 4 hàng" panose="020B060305030202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143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1" y="15240"/>
            <a:ext cx="12161899" cy="6842760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24536"/>
            <a:ext cx="10745398" cy="2362200"/>
          </a:xfrm>
        </p:spPr>
        <p:txBody>
          <a:bodyPr/>
          <a:lstStyle/>
          <a:p>
            <a:pPr algn="l" eaLnBrk="1" hangingPunct="1"/>
            <a:r>
              <a:rPr lang="en-US" sz="3600" b="1" dirty="0">
                <a:solidFill>
                  <a:srgbClr val="0000FF"/>
                </a:solidFill>
              </a:rPr>
              <a:t>Bài 1.a. Tính độ dài đường gấp khúc ABCD:</a:t>
            </a:r>
          </a:p>
          <a:p>
            <a:pPr eaLnBrk="1" hangingPunct="1"/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2477099" y="2195868"/>
            <a:ext cx="2819400" cy="1371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5296499" y="2195868"/>
            <a:ext cx="838200" cy="1066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6134699" y="1281468"/>
            <a:ext cx="3352800" cy="1981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943699" y="31102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067899" y="15100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906099" y="33388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9411299" y="9766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 rot="-1487693">
            <a:off x="2858099" y="2224443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34 cm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 rot="2941043">
            <a:off x="4512274" y="2856268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00CC"/>
                </a:solidFill>
              </a:rPr>
              <a:t>12 cm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 rot="-1790997">
            <a:off x="6972899" y="1462443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3300"/>
                </a:solidFill>
              </a:rPr>
              <a:t>40 cm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676400" y="98425"/>
            <a:ext cx="8839200" cy="66611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1" name="Arc 15"/>
          <p:cNvSpPr>
            <a:spLocks/>
          </p:cNvSpPr>
          <p:nvPr/>
        </p:nvSpPr>
        <p:spPr bwMode="auto">
          <a:xfrm rot="8026572" flipH="1" flipV="1">
            <a:off x="3680425" y="1716444"/>
            <a:ext cx="2922587" cy="4678362"/>
          </a:xfrm>
          <a:custGeom>
            <a:avLst/>
            <a:gdLst>
              <a:gd name="T0" fmla="*/ 0 w 17888"/>
              <a:gd name="T1" fmla="*/ 2147483647 h 21600"/>
              <a:gd name="T2" fmla="*/ 2147483647 w 17888"/>
              <a:gd name="T3" fmla="*/ 2147483647 h 21600"/>
              <a:gd name="T4" fmla="*/ 2147483647 w 1788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88"/>
              <a:gd name="T10" fmla="*/ 0 h 21600"/>
              <a:gd name="T11" fmla="*/ 17888 w 178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88" h="21600" fill="none" extrusionOk="0">
                <a:moveTo>
                  <a:pt x="-1" y="324"/>
                </a:moveTo>
                <a:cubicBezTo>
                  <a:pt x="1231" y="108"/>
                  <a:pt x="2479" y="-1"/>
                  <a:pt x="3730" y="0"/>
                </a:cubicBezTo>
                <a:cubicBezTo>
                  <a:pt x="8931" y="0"/>
                  <a:pt x="13959" y="1877"/>
                  <a:pt x="17887" y="5287"/>
                </a:cubicBezTo>
              </a:path>
              <a:path w="17888" h="21600" stroke="0" extrusionOk="0">
                <a:moveTo>
                  <a:pt x="-1" y="324"/>
                </a:moveTo>
                <a:cubicBezTo>
                  <a:pt x="1231" y="108"/>
                  <a:pt x="2479" y="-1"/>
                  <a:pt x="3730" y="0"/>
                </a:cubicBezTo>
                <a:cubicBezTo>
                  <a:pt x="8931" y="0"/>
                  <a:pt x="13959" y="1877"/>
                  <a:pt x="17887" y="5287"/>
                </a:cubicBezTo>
                <a:lnTo>
                  <a:pt x="3730" y="21600"/>
                </a:lnTo>
                <a:lnTo>
                  <a:pt x="-1" y="324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4" name="Arc 18"/>
          <p:cNvSpPr>
            <a:spLocks/>
          </p:cNvSpPr>
          <p:nvPr/>
        </p:nvSpPr>
        <p:spPr bwMode="auto">
          <a:xfrm rot="6440468" flipH="1" flipV="1">
            <a:off x="6991950" y="524231"/>
            <a:ext cx="2925762" cy="3884613"/>
          </a:xfrm>
          <a:custGeom>
            <a:avLst/>
            <a:gdLst>
              <a:gd name="T0" fmla="*/ 1137789912 w 20317"/>
              <a:gd name="T1" fmla="*/ 0 h 21597"/>
              <a:gd name="T2" fmla="*/ 2147483647 w 20317"/>
              <a:gd name="T3" fmla="*/ 2147483647 h 21597"/>
              <a:gd name="T4" fmla="*/ 0 w 20317"/>
              <a:gd name="T5" fmla="*/ 2147483647 h 21597"/>
              <a:gd name="T6" fmla="*/ 0 60000 65536"/>
              <a:gd name="T7" fmla="*/ 0 60000 65536"/>
              <a:gd name="T8" fmla="*/ 0 60000 65536"/>
              <a:gd name="T9" fmla="*/ 0 w 20317"/>
              <a:gd name="T10" fmla="*/ 0 h 21597"/>
              <a:gd name="T11" fmla="*/ 20317 w 20317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17" h="21597" fill="none" extrusionOk="0">
                <a:moveTo>
                  <a:pt x="380" y="0"/>
                </a:moveTo>
                <a:cubicBezTo>
                  <a:pt x="9341" y="158"/>
                  <a:pt x="17274" y="5833"/>
                  <a:pt x="20317" y="14263"/>
                </a:cubicBezTo>
              </a:path>
              <a:path w="20317" h="21597" stroke="0" extrusionOk="0">
                <a:moveTo>
                  <a:pt x="380" y="0"/>
                </a:moveTo>
                <a:cubicBezTo>
                  <a:pt x="9341" y="158"/>
                  <a:pt x="17274" y="5833"/>
                  <a:pt x="20317" y="14263"/>
                </a:cubicBezTo>
                <a:lnTo>
                  <a:pt x="0" y="21597"/>
                </a:lnTo>
                <a:lnTo>
                  <a:pt x="380" y="0"/>
                </a:lnTo>
                <a:close/>
              </a:path>
            </a:pathLst>
          </a:custGeom>
          <a:noFill/>
          <a:ln w="38100">
            <a:solidFill>
              <a:srgbClr val="0099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5" name="Arc 19"/>
          <p:cNvSpPr>
            <a:spLocks/>
          </p:cNvSpPr>
          <p:nvPr/>
        </p:nvSpPr>
        <p:spPr bwMode="auto">
          <a:xfrm rot="16473858" flipH="1">
            <a:off x="6254556" y="1334650"/>
            <a:ext cx="941388" cy="2974975"/>
          </a:xfrm>
          <a:custGeom>
            <a:avLst/>
            <a:gdLst>
              <a:gd name="T0" fmla="*/ 0 w 15831"/>
              <a:gd name="T1" fmla="*/ 0 h 21600"/>
              <a:gd name="T2" fmla="*/ 2147483647 w 15831"/>
              <a:gd name="T3" fmla="*/ 2147483647 h 21600"/>
              <a:gd name="T4" fmla="*/ 0 w 15831"/>
              <a:gd name="T5" fmla="*/ 2147483647 h 21600"/>
              <a:gd name="T6" fmla="*/ 0 60000 65536"/>
              <a:gd name="T7" fmla="*/ 0 60000 65536"/>
              <a:gd name="T8" fmla="*/ 0 60000 65536"/>
              <a:gd name="T9" fmla="*/ 0 w 15831"/>
              <a:gd name="T10" fmla="*/ 0 h 21600"/>
              <a:gd name="T11" fmla="*/ 15831 w 158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31" h="21600" fill="none" extrusionOk="0">
                <a:moveTo>
                  <a:pt x="-1" y="0"/>
                </a:moveTo>
                <a:cubicBezTo>
                  <a:pt x="6007" y="0"/>
                  <a:pt x="11744" y="2502"/>
                  <a:pt x="15831" y="6905"/>
                </a:cubicBezTo>
              </a:path>
              <a:path w="15831" h="21600" stroke="0" extrusionOk="0">
                <a:moveTo>
                  <a:pt x="-1" y="0"/>
                </a:moveTo>
                <a:cubicBezTo>
                  <a:pt x="6007" y="0"/>
                  <a:pt x="11744" y="2502"/>
                  <a:pt x="15831" y="690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CC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616638" y="3848379"/>
            <a:ext cx="967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rgbClr val="FF3300"/>
              </a:buClr>
              <a:buFont typeface="Wingdings" pitchFamily="2" charset="2"/>
              <a:buChar char="ü"/>
            </a:pPr>
            <a:r>
              <a:rPr lang="en-US" sz="3000" i="0" kern="0" dirty="0">
                <a:solidFill>
                  <a:srgbClr val="CC00CC"/>
                </a:solidFill>
              </a:rPr>
              <a:t> Muốn tính độ dài đường gấp khúc ta làm thế nào?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1524599" y="4829111"/>
            <a:ext cx="8763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3000" i="0" kern="0" dirty="0">
                <a:solidFill>
                  <a:srgbClr val="0000FF"/>
                </a:solidFill>
              </a:rPr>
              <a:t> Muốn tính độ dài đường gấp khúc, ta tính tổng độ dài các đoạn thẳng của đường gấp khúc đó.</a:t>
            </a:r>
          </a:p>
        </p:txBody>
      </p:sp>
    </p:spTree>
    <p:extLst>
      <p:ext uri="{BB962C8B-B14F-4D97-AF65-F5344CB8AC3E}">
        <p14:creationId xmlns:p14="http://schemas.microsoft.com/office/powerpoint/2010/main" val="128624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1" y="15240"/>
            <a:ext cx="12161899" cy="6842760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24536"/>
            <a:ext cx="10745398" cy="2362200"/>
          </a:xfrm>
        </p:spPr>
        <p:txBody>
          <a:bodyPr/>
          <a:lstStyle/>
          <a:p>
            <a:pPr algn="l" eaLnBrk="1" hangingPunct="1"/>
            <a:r>
              <a:rPr lang="en-US" sz="3600" b="1" dirty="0">
                <a:solidFill>
                  <a:schemeClr val="tx2"/>
                </a:solidFill>
              </a:rPr>
              <a:t>Bài 1.a. Tính độ dài đường gấp khúc ABCD:</a:t>
            </a:r>
          </a:p>
          <a:p>
            <a:pPr eaLnBrk="1" hangingPunct="1"/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2477099" y="2195868"/>
            <a:ext cx="2819400" cy="1371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5296499" y="2195868"/>
            <a:ext cx="838200" cy="1066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6134699" y="1281468"/>
            <a:ext cx="3352800" cy="1981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943699" y="31102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067899" y="15100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906099" y="33388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9411299" y="976668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 rot="-1487693">
            <a:off x="2858099" y="2224443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34 cm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 rot="2941043">
            <a:off x="4512274" y="2856268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00CC"/>
                </a:solidFill>
              </a:rPr>
              <a:t>12 cm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 rot="-1790997">
            <a:off x="6972899" y="1462443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3300"/>
                </a:solidFill>
              </a:rPr>
              <a:t>40 cm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676400" y="98425"/>
            <a:ext cx="8839200" cy="66611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1" name="Arc 15"/>
          <p:cNvSpPr>
            <a:spLocks/>
          </p:cNvSpPr>
          <p:nvPr/>
        </p:nvSpPr>
        <p:spPr bwMode="auto">
          <a:xfrm rot="8026572" flipH="1" flipV="1">
            <a:off x="3680425" y="1716444"/>
            <a:ext cx="2922587" cy="4678362"/>
          </a:xfrm>
          <a:custGeom>
            <a:avLst/>
            <a:gdLst>
              <a:gd name="T0" fmla="*/ 0 w 17888"/>
              <a:gd name="T1" fmla="*/ 2147483647 h 21600"/>
              <a:gd name="T2" fmla="*/ 2147483647 w 17888"/>
              <a:gd name="T3" fmla="*/ 2147483647 h 21600"/>
              <a:gd name="T4" fmla="*/ 2147483647 w 1788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88"/>
              <a:gd name="T10" fmla="*/ 0 h 21600"/>
              <a:gd name="T11" fmla="*/ 17888 w 178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88" h="21600" fill="none" extrusionOk="0">
                <a:moveTo>
                  <a:pt x="-1" y="324"/>
                </a:moveTo>
                <a:cubicBezTo>
                  <a:pt x="1231" y="108"/>
                  <a:pt x="2479" y="-1"/>
                  <a:pt x="3730" y="0"/>
                </a:cubicBezTo>
                <a:cubicBezTo>
                  <a:pt x="8931" y="0"/>
                  <a:pt x="13959" y="1877"/>
                  <a:pt x="17887" y="5287"/>
                </a:cubicBezTo>
              </a:path>
              <a:path w="17888" h="21600" stroke="0" extrusionOk="0">
                <a:moveTo>
                  <a:pt x="-1" y="324"/>
                </a:moveTo>
                <a:cubicBezTo>
                  <a:pt x="1231" y="108"/>
                  <a:pt x="2479" y="-1"/>
                  <a:pt x="3730" y="0"/>
                </a:cubicBezTo>
                <a:cubicBezTo>
                  <a:pt x="8931" y="0"/>
                  <a:pt x="13959" y="1877"/>
                  <a:pt x="17887" y="5287"/>
                </a:cubicBezTo>
                <a:lnTo>
                  <a:pt x="3730" y="21600"/>
                </a:lnTo>
                <a:lnTo>
                  <a:pt x="-1" y="324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4" name="Arc 18"/>
          <p:cNvSpPr>
            <a:spLocks/>
          </p:cNvSpPr>
          <p:nvPr/>
        </p:nvSpPr>
        <p:spPr bwMode="auto">
          <a:xfrm rot="6440468" flipH="1" flipV="1">
            <a:off x="6991950" y="524231"/>
            <a:ext cx="2925762" cy="3884613"/>
          </a:xfrm>
          <a:custGeom>
            <a:avLst/>
            <a:gdLst>
              <a:gd name="T0" fmla="*/ 1137789912 w 20317"/>
              <a:gd name="T1" fmla="*/ 0 h 21597"/>
              <a:gd name="T2" fmla="*/ 2147483647 w 20317"/>
              <a:gd name="T3" fmla="*/ 2147483647 h 21597"/>
              <a:gd name="T4" fmla="*/ 0 w 20317"/>
              <a:gd name="T5" fmla="*/ 2147483647 h 21597"/>
              <a:gd name="T6" fmla="*/ 0 60000 65536"/>
              <a:gd name="T7" fmla="*/ 0 60000 65536"/>
              <a:gd name="T8" fmla="*/ 0 60000 65536"/>
              <a:gd name="T9" fmla="*/ 0 w 20317"/>
              <a:gd name="T10" fmla="*/ 0 h 21597"/>
              <a:gd name="T11" fmla="*/ 20317 w 20317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17" h="21597" fill="none" extrusionOk="0">
                <a:moveTo>
                  <a:pt x="380" y="0"/>
                </a:moveTo>
                <a:cubicBezTo>
                  <a:pt x="9341" y="158"/>
                  <a:pt x="17274" y="5833"/>
                  <a:pt x="20317" y="14263"/>
                </a:cubicBezTo>
              </a:path>
              <a:path w="20317" h="21597" stroke="0" extrusionOk="0">
                <a:moveTo>
                  <a:pt x="380" y="0"/>
                </a:moveTo>
                <a:cubicBezTo>
                  <a:pt x="9341" y="158"/>
                  <a:pt x="17274" y="5833"/>
                  <a:pt x="20317" y="14263"/>
                </a:cubicBezTo>
                <a:lnTo>
                  <a:pt x="0" y="21597"/>
                </a:lnTo>
                <a:lnTo>
                  <a:pt x="380" y="0"/>
                </a:lnTo>
                <a:close/>
              </a:path>
            </a:pathLst>
          </a:custGeom>
          <a:noFill/>
          <a:ln w="38100">
            <a:solidFill>
              <a:srgbClr val="0099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5" name="Arc 19"/>
          <p:cNvSpPr>
            <a:spLocks/>
          </p:cNvSpPr>
          <p:nvPr/>
        </p:nvSpPr>
        <p:spPr bwMode="auto">
          <a:xfrm rot="16473858" flipH="1">
            <a:off x="6254556" y="1334650"/>
            <a:ext cx="941388" cy="2974975"/>
          </a:xfrm>
          <a:custGeom>
            <a:avLst/>
            <a:gdLst>
              <a:gd name="T0" fmla="*/ 0 w 15831"/>
              <a:gd name="T1" fmla="*/ 0 h 21600"/>
              <a:gd name="T2" fmla="*/ 2147483647 w 15831"/>
              <a:gd name="T3" fmla="*/ 2147483647 h 21600"/>
              <a:gd name="T4" fmla="*/ 0 w 15831"/>
              <a:gd name="T5" fmla="*/ 2147483647 h 21600"/>
              <a:gd name="T6" fmla="*/ 0 60000 65536"/>
              <a:gd name="T7" fmla="*/ 0 60000 65536"/>
              <a:gd name="T8" fmla="*/ 0 60000 65536"/>
              <a:gd name="T9" fmla="*/ 0 w 15831"/>
              <a:gd name="T10" fmla="*/ 0 h 21600"/>
              <a:gd name="T11" fmla="*/ 15831 w 158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31" h="21600" fill="none" extrusionOk="0">
                <a:moveTo>
                  <a:pt x="-1" y="0"/>
                </a:moveTo>
                <a:cubicBezTo>
                  <a:pt x="6007" y="0"/>
                  <a:pt x="11744" y="2502"/>
                  <a:pt x="15831" y="6905"/>
                </a:cubicBezTo>
              </a:path>
              <a:path w="15831" h="21600" stroke="0" extrusionOk="0">
                <a:moveTo>
                  <a:pt x="-1" y="0"/>
                </a:moveTo>
                <a:cubicBezTo>
                  <a:pt x="6007" y="0"/>
                  <a:pt x="11744" y="2502"/>
                  <a:pt x="15831" y="690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CC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479379" y="3243354"/>
            <a:ext cx="8363550" cy="234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i="0" dirty="0">
                <a:solidFill>
                  <a:srgbClr val="0000FF"/>
                </a:solidFill>
              </a:rPr>
              <a:t>Bài giải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i="0" dirty="0">
                <a:solidFill>
                  <a:srgbClr val="0000FF"/>
                </a:solidFill>
              </a:rPr>
              <a:t>Độ dài đường gấp khúc là: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3200" i="0" dirty="0">
                <a:solidFill>
                  <a:srgbClr val="0000FF"/>
                </a:solidFill>
              </a:rPr>
              <a:t>34 + 12 + 40 = 86 (cm)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3200" i="0" dirty="0">
                <a:solidFill>
                  <a:srgbClr val="0000FF"/>
                </a:solidFill>
              </a:rPr>
              <a:t>Đáp số : 86 cm</a:t>
            </a:r>
          </a:p>
        </p:txBody>
      </p:sp>
    </p:spTree>
    <p:extLst>
      <p:ext uri="{BB962C8B-B14F-4D97-AF65-F5344CB8AC3E}">
        <p14:creationId xmlns:p14="http://schemas.microsoft.com/office/powerpoint/2010/main" val="53150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1" y="15240"/>
            <a:ext cx="12161899" cy="6842760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3676" y="276829"/>
            <a:ext cx="9419923" cy="1143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3200" b="1" dirty="0">
                <a:solidFill>
                  <a:srgbClr val="660066"/>
                </a:solidFill>
              </a:rPr>
              <a:t>b/. Tính chu vi hình tam giác MNP: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3556288" y="1968467"/>
            <a:ext cx="28194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6375688" y="1968467"/>
            <a:ext cx="838200" cy="1066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3556288" y="3035267"/>
            <a:ext cx="365760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327688" y="3263868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147088" y="1435068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7190671" y="2867114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 rot="-1487693">
            <a:off x="3937288" y="1920842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34 cm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 rot="3146039">
            <a:off x="6124863" y="2400267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00CC"/>
                </a:solidFill>
              </a:rPr>
              <a:t>12 cm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 rot="-303303">
            <a:off x="4394488" y="3140042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3300"/>
                </a:solidFill>
              </a:rPr>
              <a:t>40 cm</a:t>
            </a:r>
          </a:p>
        </p:txBody>
      </p:sp>
      <p:sp>
        <p:nvSpPr>
          <p:cNvPr id="4119" name="Rectangle 29"/>
          <p:cNvSpPr>
            <a:spLocks noChangeArrowheads="1"/>
          </p:cNvSpPr>
          <p:nvPr/>
        </p:nvSpPr>
        <p:spPr bwMode="auto">
          <a:xfrm>
            <a:off x="1619251" y="55564"/>
            <a:ext cx="8886825" cy="66500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150436" y="4435004"/>
            <a:ext cx="10515601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0066FF"/>
              </a:buClr>
              <a:buFont typeface="Wingdings" pitchFamily="2" charset="2"/>
              <a:buChar char="v"/>
            </a:pPr>
            <a:r>
              <a:rPr lang="en-US" b="1" i="0" kern="0" dirty="0">
                <a:solidFill>
                  <a:srgbClr val="D60093"/>
                </a:solidFill>
              </a:rPr>
              <a:t> Muốn tính chu vi hình tam giác ta làm thế nào?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455237" y="5197003"/>
            <a:ext cx="102108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0" dirty="0">
                <a:solidFill>
                  <a:srgbClr val="0066FF"/>
                </a:solidFill>
              </a:rPr>
              <a:t>Muốn tính chu vi hình tam giác ta tính tổng độ dài các cạnh của hình tam giác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nimBg="1"/>
      <p:bldP spid="5132" grpId="0" animBg="1"/>
      <p:bldP spid="5133" grpId="0" animBg="1"/>
      <p:bldP spid="5134" grpId="0"/>
      <p:bldP spid="5135" grpId="0"/>
      <p:bldP spid="5136" grpId="0"/>
      <p:bldP spid="5144" grpId="0"/>
      <p:bldP spid="5146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1" y="15240"/>
            <a:ext cx="12161899" cy="6842760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736" y="47597"/>
            <a:ext cx="8229600" cy="1143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3200" b="1" dirty="0"/>
              <a:t>b/. Tính chu vi hình tam giác MNP: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1379036" y="2233359"/>
            <a:ext cx="28194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4198436" y="2233359"/>
            <a:ext cx="838200" cy="1066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1379036" y="3300159"/>
            <a:ext cx="365760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150436" y="352876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969836" y="169996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013419" y="3132006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562600" y="2039811"/>
            <a:ext cx="7315201" cy="280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Bài giải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Chu vi hình tam giác MNP là: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34 + 12 + 40 = 86 (cm)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Đáp số : 86 cm</a:t>
            </a:r>
          </a:p>
          <a:p>
            <a:pPr algn="ctr" eaLnBrk="0" hangingPunct="0">
              <a:spcBef>
                <a:spcPct val="50000"/>
              </a:spcBef>
            </a:pPr>
            <a:endParaRPr lang="en-US" sz="2800" i="0" dirty="0">
              <a:solidFill>
                <a:srgbClr val="0000FF"/>
              </a:solidFill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 rot="-1487693">
            <a:off x="1760036" y="2185734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34 cm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 rot="3146039">
            <a:off x="3947611" y="2665159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00CC"/>
                </a:solidFill>
              </a:rPr>
              <a:t>12 cm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 rot="-303303">
            <a:off x="2217236" y="3404934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3300"/>
                </a:solidFill>
              </a:rPr>
              <a:t>40 cm</a:t>
            </a:r>
          </a:p>
        </p:txBody>
      </p:sp>
      <p:sp>
        <p:nvSpPr>
          <p:cNvPr id="4119" name="Rectangle 29"/>
          <p:cNvSpPr>
            <a:spLocks noChangeArrowheads="1"/>
          </p:cNvSpPr>
          <p:nvPr/>
        </p:nvSpPr>
        <p:spPr bwMode="auto">
          <a:xfrm>
            <a:off x="1619251" y="55564"/>
            <a:ext cx="8886825" cy="66500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45253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027"/>
            <a:ext cx="12161899" cy="684276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579" y="57652"/>
            <a:ext cx="12264963" cy="1143000"/>
          </a:xfrm>
        </p:spPr>
        <p:txBody>
          <a:bodyPr/>
          <a:lstStyle/>
          <a:p>
            <a:pPr algn="l" eaLnBrk="1" hangingPunct="1"/>
            <a:r>
              <a:rPr lang="en-US" sz="3200" b="1" dirty="0"/>
              <a:t>Bài 2.Đo độ dài mỗi cạnh rồi tính chu vi hình chữ nhật ABCD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4065093" y="1863609"/>
            <a:ext cx="3840193" cy="952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303093" y="164453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4038599" y="3631397"/>
            <a:ext cx="3876627" cy="2124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531693" y="1415934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8022369" y="1439815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 dirty="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19431" y="3406353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 dirty="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8071064" y="3365499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4065092" y="1873133"/>
            <a:ext cx="1" cy="175832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545617" y="1422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3cm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8393908" y="2397494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2cm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5436693" y="3655081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3cm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352963" y="2473056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2cm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7915227" y="1873133"/>
            <a:ext cx="0" cy="176404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Arc 23"/>
          <p:cNvSpPr>
            <a:spLocks/>
          </p:cNvSpPr>
          <p:nvPr/>
        </p:nvSpPr>
        <p:spPr bwMode="auto">
          <a:xfrm rot="21594516" flipH="1">
            <a:off x="4039695" y="1336297"/>
            <a:ext cx="3865723" cy="1376362"/>
          </a:xfrm>
          <a:custGeom>
            <a:avLst/>
            <a:gdLst>
              <a:gd name="T0" fmla="*/ 0 w 33981"/>
              <a:gd name="T1" fmla="*/ 2147483647 h 21600"/>
              <a:gd name="T2" fmla="*/ 2147483647 w 33981"/>
              <a:gd name="T3" fmla="*/ 2104719265 h 21600"/>
              <a:gd name="T4" fmla="*/ 2147483647 w 33981"/>
              <a:gd name="T5" fmla="*/ 2147483647 h 21600"/>
              <a:gd name="T6" fmla="*/ 0 60000 65536"/>
              <a:gd name="T7" fmla="*/ 0 60000 65536"/>
              <a:gd name="T8" fmla="*/ 0 60000 65536"/>
              <a:gd name="T9" fmla="*/ 0 w 33981"/>
              <a:gd name="T10" fmla="*/ 0 h 21600"/>
              <a:gd name="T11" fmla="*/ 33981 w 3398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981" h="21600" fill="none" extrusionOk="0">
                <a:moveTo>
                  <a:pt x="0" y="8391"/>
                </a:moveTo>
                <a:cubicBezTo>
                  <a:pt x="4090" y="3098"/>
                  <a:pt x="10402" y="-1"/>
                  <a:pt x="17091" y="0"/>
                </a:cubicBezTo>
                <a:cubicBezTo>
                  <a:pt x="23665" y="0"/>
                  <a:pt x="29882" y="2994"/>
                  <a:pt x="33980" y="8135"/>
                </a:cubicBezTo>
              </a:path>
              <a:path w="33981" h="21600" stroke="0" extrusionOk="0">
                <a:moveTo>
                  <a:pt x="0" y="8391"/>
                </a:moveTo>
                <a:cubicBezTo>
                  <a:pt x="4090" y="3098"/>
                  <a:pt x="10402" y="-1"/>
                  <a:pt x="17091" y="0"/>
                </a:cubicBezTo>
                <a:cubicBezTo>
                  <a:pt x="23665" y="0"/>
                  <a:pt x="29882" y="2994"/>
                  <a:pt x="33980" y="8135"/>
                </a:cubicBezTo>
                <a:lnTo>
                  <a:pt x="17091" y="21600"/>
                </a:lnTo>
                <a:lnTo>
                  <a:pt x="0" y="8391"/>
                </a:lnTo>
                <a:close/>
              </a:path>
            </a:pathLst>
          </a:custGeom>
          <a:noFill/>
          <a:ln w="28575">
            <a:solidFill>
              <a:srgbClr val="CC00CC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7192" name="Arc 24"/>
          <p:cNvSpPr>
            <a:spLocks/>
          </p:cNvSpPr>
          <p:nvPr/>
        </p:nvSpPr>
        <p:spPr bwMode="auto">
          <a:xfrm rot="1831044">
            <a:off x="6555773" y="1794011"/>
            <a:ext cx="1887174" cy="1459308"/>
          </a:xfrm>
          <a:custGeom>
            <a:avLst/>
            <a:gdLst>
              <a:gd name="T0" fmla="*/ 2147483647 w 21600"/>
              <a:gd name="T1" fmla="*/ 0 h 18004"/>
              <a:gd name="T2" fmla="*/ 2147483647 w 21600"/>
              <a:gd name="T3" fmla="*/ 2147483647 h 18004"/>
              <a:gd name="T4" fmla="*/ 0 w 21600"/>
              <a:gd name="T5" fmla="*/ 2147483647 h 18004"/>
              <a:gd name="T6" fmla="*/ 0 60000 65536"/>
              <a:gd name="T7" fmla="*/ 0 60000 65536"/>
              <a:gd name="T8" fmla="*/ 0 60000 65536"/>
              <a:gd name="T9" fmla="*/ 0 w 21600"/>
              <a:gd name="T10" fmla="*/ 0 h 18004"/>
              <a:gd name="T11" fmla="*/ 21600 w 21600"/>
              <a:gd name="T12" fmla="*/ 18004 h 180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004" fill="none" extrusionOk="0">
                <a:moveTo>
                  <a:pt x="11933" y="-1"/>
                </a:moveTo>
                <a:cubicBezTo>
                  <a:pt x="17970" y="4000"/>
                  <a:pt x="21600" y="10761"/>
                  <a:pt x="21600" y="18004"/>
                </a:cubicBezTo>
              </a:path>
              <a:path w="21600" h="18004" stroke="0" extrusionOk="0">
                <a:moveTo>
                  <a:pt x="11933" y="-1"/>
                </a:moveTo>
                <a:cubicBezTo>
                  <a:pt x="17970" y="4000"/>
                  <a:pt x="21600" y="10761"/>
                  <a:pt x="21600" y="18004"/>
                </a:cubicBezTo>
                <a:lnTo>
                  <a:pt x="0" y="18004"/>
                </a:lnTo>
                <a:lnTo>
                  <a:pt x="11933" y="-1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5138" name="Rectangle 25"/>
          <p:cNvSpPr>
            <a:spLocks noChangeArrowheads="1"/>
          </p:cNvSpPr>
          <p:nvPr/>
        </p:nvSpPr>
        <p:spPr bwMode="auto">
          <a:xfrm>
            <a:off x="1752601" y="152400"/>
            <a:ext cx="8753475" cy="6553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066800" y="4346050"/>
            <a:ext cx="9601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660066"/>
              </a:buClr>
              <a:buFont typeface="Wingdings" pitchFamily="2" charset="2"/>
              <a:buChar char="v"/>
            </a:pPr>
            <a:r>
              <a:rPr lang="en-US" i="0" kern="0" dirty="0">
                <a:solidFill>
                  <a:srgbClr val="0066FF"/>
                </a:solidFill>
              </a:rPr>
              <a:t> Muốn tính chu vi hình chữ nhật ta làm thế nào?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401065" y="5048523"/>
            <a:ext cx="98298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0" dirty="0">
                <a:solidFill>
                  <a:srgbClr val="FF0066"/>
                </a:solidFill>
              </a:rPr>
              <a:t>Muốn tính chu vi hình chữ nhật ta tính tổng độ dài các cạnh của hình chữ nhật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animBg="1"/>
      <p:bldP spid="7173" grpId="0" animBg="1"/>
      <p:bldP spid="7175" grpId="0" animBg="1"/>
      <p:bldP spid="7177" grpId="0"/>
      <p:bldP spid="7178" grpId="0"/>
      <p:bldP spid="7179" grpId="0"/>
      <p:bldP spid="7181" grpId="0"/>
      <p:bldP spid="7182" grpId="0" animBg="1"/>
      <p:bldP spid="7185" grpId="0"/>
      <p:bldP spid="7186" grpId="0"/>
      <p:bldP spid="7188" grpId="0"/>
      <p:bldP spid="7189" grpId="0"/>
      <p:bldP spid="7190" grpId="0" animBg="1"/>
      <p:bldP spid="7191" grpId="0" animBg="1"/>
      <p:bldP spid="7192" grpId="0" animBg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027"/>
            <a:ext cx="12161899" cy="684276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6357" y="-48833"/>
            <a:ext cx="12065541" cy="1143000"/>
          </a:xfrm>
        </p:spPr>
        <p:txBody>
          <a:bodyPr/>
          <a:lstStyle/>
          <a:p>
            <a:pPr algn="l" eaLnBrk="1" hangingPunct="1"/>
            <a:r>
              <a:rPr lang="en-US" sz="3200" b="1" dirty="0"/>
              <a:t>Bài 2. Đo độ dài mỗi cạnh rồi tính chu vi hình chữ nhật ABCD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4065093" y="1863609"/>
            <a:ext cx="3840193" cy="952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303093" y="164453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4038599" y="3631397"/>
            <a:ext cx="3876627" cy="2124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531693" y="1415934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8022369" y="1439815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 dirty="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19431" y="3406353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 dirty="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8071064" y="3365499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4065092" y="1873133"/>
            <a:ext cx="1" cy="175832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545617" y="1422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3cm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8393908" y="2397494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2cm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5436693" y="3655081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3cm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352963" y="2473056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 dirty="0">
                <a:solidFill>
                  <a:srgbClr val="FF0066"/>
                </a:solidFill>
              </a:rPr>
              <a:t>2cm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7915227" y="1873133"/>
            <a:ext cx="0" cy="176404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Arc 23"/>
          <p:cNvSpPr>
            <a:spLocks/>
          </p:cNvSpPr>
          <p:nvPr/>
        </p:nvSpPr>
        <p:spPr bwMode="auto">
          <a:xfrm rot="21594516" flipH="1">
            <a:off x="4039695" y="1336297"/>
            <a:ext cx="3865723" cy="1376362"/>
          </a:xfrm>
          <a:custGeom>
            <a:avLst/>
            <a:gdLst>
              <a:gd name="T0" fmla="*/ 0 w 33981"/>
              <a:gd name="T1" fmla="*/ 2147483647 h 21600"/>
              <a:gd name="T2" fmla="*/ 2147483647 w 33981"/>
              <a:gd name="T3" fmla="*/ 2104719265 h 21600"/>
              <a:gd name="T4" fmla="*/ 2147483647 w 33981"/>
              <a:gd name="T5" fmla="*/ 2147483647 h 21600"/>
              <a:gd name="T6" fmla="*/ 0 60000 65536"/>
              <a:gd name="T7" fmla="*/ 0 60000 65536"/>
              <a:gd name="T8" fmla="*/ 0 60000 65536"/>
              <a:gd name="T9" fmla="*/ 0 w 33981"/>
              <a:gd name="T10" fmla="*/ 0 h 21600"/>
              <a:gd name="T11" fmla="*/ 33981 w 3398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981" h="21600" fill="none" extrusionOk="0">
                <a:moveTo>
                  <a:pt x="0" y="8391"/>
                </a:moveTo>
                <a:cubicBezTo>
                  <a:pt x="4090" y="3098"/>
                  <a:pt x="10402" y="-1"/>
                  <a:pt x="17091" y="0"/>
                </a:cubicBezTo>
                <a:cubicBezTo>
                  <a:pt x="23665" y="0"/>
                  <a:pt x="29882" y="2994"/>
                  <a:pt x="33980" y="8135"/>
                </a:cubicBezTo>
              </a:path>
              <a:path w="33981" h="21600" stroke="0" extrusionOk="0">
                <a:moveTo>
                  <a:pt x="0" y="8391"/>
                </a:moveTo>
                <a:cubicBezTo>
                  <a:pt x="4090" y="3098"/>
                  <a:pt x="10402" y="-1"/>
                  <a:pt x="17091" y="0"/>
                </a:cubicBezTo>
                <a:cubicBezTo>
                  <a:pt x="23665" y="0"/>
                  <a:pt x="29882" y="2994"/>
                  <a:pt x="33980" y="8135"/>
                </a:cubicBezTo>
                <a:lnTo>
                  <a:pt x="17091" y="21600"/>
                </a:lnTo>
                <a:lnTo>
                  <a:pt x="0" y="8391"/>
                </a:lnTo>
                <a:close/>
              </a:path>
            </a:pathLst>
          </a:custGeom>
          <a:noFill/>
          <a:ln w="28575">
            <a:solidFill>
              <a:srgbClr val="CC00CC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7192" name="Arc 24"/>
          <p:cNvSpPr>
            <a:spLocks/>
          </p:cNvSpPr>
          <p:nvPr/>
        </p:nvSpPr>
        <p:spPr bwMode="auto">
          <a:xfrm rot="1831044">
            <a:off x="6555773" y="1794011"/>
            <a:ext cx="1887174" cy="1459308"/>
          </a:xfrm>
          <a:custGeom>
            <a:avLst/>
            <a:gdLst>
              <a:gd name="T0" fmla="*/ 2147483647 w 21600"/>
              <a:gd name="T1" fmla="*/ 0 h 18004"/>
              <a:gd name="T2" fmla="*/ 2147483647 w 21600"/>
              <a:gd name="T3" fmla="*/ 2147483647 h 18004"/>
              <a:gd name="T4" fmla="*/ 0 w 21600"/>
              <a:gd name="T5" fmla="*/ 2147483647 h 18004"/>
              <a:gd name="T6" fmla="*/ 0 60000 65536"/>
              <a:gd name="T7" fmla="*/ 0 60000 65536"/>
              <a:gd name="T8" fmla="*/ 0 60000 65536"/>
              <a:gd name="T9" fmla="*/ 0 w 21600"/>
              <a:gd name="T10" fmla="*/ 0 h 18004"/>
              <a:gd name="T11" fmla="*/ 21600 w 21600"/>
              <a:gd name="T12" fmla="*/ 18004 h 180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004" fill="none" extrusionOk="0">
                <a:moveTo>
                  <a:pt x="11933" y="-1"/>
                </a:moveTo>
                <a:cubicBezTo>
                  <a:pt x="17970" y="4000"/>
                  <a:pt x="21600" y="10761"/>
                  <a:pt x="21600" y="18004"/>
                </a:cubicBezTo>
              </a:path>
              <a:path w="21600" h="18004" stroke="0" extrusionOk="0">
                <a:moveTo>
                  <a:pt x="11933" y="-1"/>
                </a:moveTo>
                <a:cubicBezTo>
                  <a:pt x="17970" y="4000"/>
                  <a:pt x="21600" y="10761"/>
                  <a:pt x="21600" y="18004"/>
                </a:cubicBezTo>
                <a:lnTo>
                  <a:pt x="0" y="18004"/>
                </a:lnTo>
                <a:lnTo>
                  <a:pt x="11933" y="-1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5138" name="Rectangle 25"/>
          <p:cNvSpPr>
            <a:spLocks noChangeArrowheads="1"/>
          </p:cNvSpPr>
          <p:nvPr/>
        </p:nvSpPr>
        <p:spPr bwMode="auto">
          <a:xfrm>
            <a:off x="1752601" y="152400"/>
            <a:ext cx="8753475" cy="6553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276856" y="4383164"/>
            <a:ext cx="7391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Bài giải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Chu vi hình chữ nhật ABCD là: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3 + 2 + 3 + 2 = 10 (cm)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i="0" dirty="0">
                <a:solidFill>
                  <a:srgbClr val="0000FF"/>
                </a:solidFill>
              </a:rPr>
              <a:t>Đáp số: 10 cm</a:t>
            </a:r>
          </a:p>
        </p:txBody>
      </p:sp>
    </p:spTree>
    <p:extLst>
      <p:ext uri="{BB962C8B-B14F-4D97-AF65-F5344CB8AC3E}">
        <p14:creationId xmlns:p14="http://schemas.microsoft.com/office/powerpoint/2010/main" val="384710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8EF3094-66C5-437D-B727-235FFE27B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7" y="-1314"/>
            <a:ext cx="12193057" cy="686062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201085-C01F-4979-905D-01E22FF478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4360" y="273357"/>
            <a:ext cx="8734315" cy="488347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793098C-A5FA-41A7-8D75-91D3CBF4E3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2191" y="13202"/>
            <a:ext cx="777219" cy="39705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FF7E7F1-673B-4F49-972F-F4DAEA0EA5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9507" y="211730"/>
            <a:ext cx="1235563" cy="70719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620CBEB-70AA-4CE8-A2BF-38325901C5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37" y="4975699"/>
            <a:ext cx="1430652" cy="111363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4BC195A-162E-4BEC-A4A7-6BF27B647E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05106" y="5139373"/>
            <a:ext cx="2292295" cy="10973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087DF76-6846-43D4-9517-E903FFEBE5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45226" y="5221917"/>
            <a:ext cx="520237" cy="90228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0E51249-CE66-420E-9F1D-CC306524C90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0" y="1721"/>
            <a:ext cx="951059" cy="512108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DAFE36A-94E6-489B-AF65-42C7952D88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647390" y="2131649"/>
            <a:ext cx="569009" cy="229229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433C20CD-2917-4D42-9516-B9D40664CD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16785" y="5947894"/>
            <a:ext cx="12225572" cy="910415"/>
          </a:xfrm>
          <a:prstGeom prst="rect">
            <a:avLst/>
          </a:prstGeom>
        </p:spPr>
      </p:pic>
      <p:grpSp>
        <p:nvGrpSpPr>
          <p:cNvPr id="19" name="组合 18">
            <a:extLst>
              <a:ext uri="{FF2B5EF4-FFF2-40B4-BE49-F238E27FC236}">
                <a16:creationId xmlns:a16="http://schemas.microsoft.com/office/drawing/2014/main" id="{F0D03683-4FB3-4B2D-8301-C9F8785B3A30}"/>
              </a:ext>
            </a:extLst>
          </p:cNvPr>
          <p:cNvGrpSpPr/>
          <p:nvPr/>
        </p:nvGrpSpPr>
        <p:grpSpPr>
          <a:xfrm>
            <a:off x="7929478" y="3712237"/>
            <a:ext cx="3198641" cy="2463456"/>
            <a:chOff x="5571854" y="2365410"/>
            <a:chExt cx="2926334" cy="2253737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CAB20079-597B-4690-806D-73FFBE41A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571854" y="2906023"/>
              <a:ext cx="2926334" cy="1713124"/>
            </a:xfrm>
            <a:prstGeom prst="rect">
              <a:avLst/>
            </a:prstGeom>
          </p:spPr>
        </p:pic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57589A1B-1139-4C05-90B7-8628FB65A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796019" y="2365410"/>
              <a:ext cx="786452" cy="682811"/>
            </a:xfrm>
            <a:prstGeom prst="rect">
              <a:avLst/>
            </a:prstGeom>
          </p:spPr>
        </p:pic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4430E79A-745F-4D6D-B2A5-904EA84A0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880302" y="2548655"/>
              <a:ext cx="829128" cy="310923"/>
            </a:xfrm>
            <a:prstGeom prst="rect">
              <a:avLst/>
            </a:prstGeom>
          </p:spPr>
        </p:pic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4803C1CB-9264-4134-9832-B76D46160CF9}"/>
              </a:ext>
            </a:extLst>
          </p:cNvPr>
          <p:cNvGrpSpPr/>
          <p:nvPr/>
        </p:nvGrpSpPr>
        <p:grpSpPr>
          <a:xfrm>
            <a:off x="3379077" y="165107"/>
            <a:ext cx="2780017" cy="1333108"/>
            <a:chOff x="2534307" y="83637"/>
            <a:chExt cx="2085013" cy="999831"/>
          </a:xfrm>
        </p:grpSpPr>
        <p:pic>
          <p:nvPicPr>
            <p:cNvPr id="21" name="图片 20">
              <a:extLst>
                <a:ext uri="{FF2B5EF4-FFF2-40B4-BE49-F238E27FC236}">
                  <a16:creationId xmlns:a16="http://schemas.microsoft.com/office/drawing/2014/main" id="{1F93F4FC-B22E-4AE9-B896-29F93FF58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534307" y="83637"/>
              <a:ext cx="2085013" cy="999831"/>
            </a:xfrm>
            <a:prstGeom prst="rect">
              <a:avLst/>
            </a:prstGeom>
          </p:spPr>
        </p:pic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D2D8DD1C-CD63-49C4-A749-11D3B247C2CE}"/>
                </a:ext>
              </a:extLst>
            </p:cNvPr>
            <p:cNvSpPr txBox="1"/>
            <p:nvPr/>
          </p:nvSpPr>
          <p:spPr>
            <a:xfrm>
              <a:off x="2710940" y="281879"/>
              <a:ext cx="1821594" cy="561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267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站酷快乐体2016修订版" panose="02010600030101010101" pitchFamily="2" charset="-122"/>
                  <a:ea typeface="站酷快乐体2016修订版" panose="02010600030101010101" pitchFamily="2" charset="-122"/>
                </a:rPr>
                <a:t>Dặn dò</a:t>
              </a:r>
              <a:endParaRPr lang="zh-CN" altLang="en-US" sz="4267" dirty="0">
                <a:solidFill>
                  <a:schemeClr val="tx1">
                    <a:lumMod val="65000"/>
                    <a:lumOff val="35000"/>
                  </a:schemeClr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endParaRPr>
            </a:p>
          </p:txBody>
        </p:sp>
      </p:grpSp>
      <p:pic>
        <p:nvPicPr>
          <p:cNvPr id="42" name="图片 41">
            <a:extLst>
              <a:ext uri="{FF2B5EF4-FFF2-40B4-BE49-F238E27FC236}">
                <a16:creationId xmlns:a16="http://schemas.microsoft.com/office/drawing/2014/main" id="{B2AB24B0-F5F1-48C3-8DC4-38EBF52548D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055927" y="1254441"/>
            <a:ext cx="739712" cy="38204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07751" y="1626327"/>
            <a:ext cx="7447531" cy="196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CC00FF"/>
              </a:buClr>
              <a:buFont typeface="Wingdings" pitchFamily="2" charset="2"/>
              <a:buChar char="Ø"/>
            </a:pPr>
            <a:r>
              <a:rPr lang="en-US" sz="3800" dirty="0" err="1">
                <a:solidFill>
                  <a:schemeClr val="tx2"/>
                </a:solidFill>
              </a:rPr>
              <a:t>Hoàn</a:t>
            </a:r>
            <a:r>
              <a:rPr lang="en-US" sz="3800" dirty="0">
                <a:solidFill>
                  <a:schemeClr val="tx2"/>
                </a:solidFill>
              </a:rPr>
              <a:t> </a:t>
            </a:r>
            <a:r>
              <a:rPr lang="en-US" sz="3800" dirty="0" err="1">
                <a:solidFill>
                  <a:schemeClr val="tx2"/>
                </a:solidFill>
              </a:rPr>
              <a:t>thành</a:t>
            </a:r>
            <a:r>
              <a:rPr lang="en-US" sz="3800" dirty="0">
                <a:solidFill>
                  <a:schemeClr val="tx2"/>
                </a:solidFill>
              </a:rPr>
              <a:t> bài tập Toán bài: Ôn tập về hình </a:t>
            </a:r>
            <a:r>
              <a:rPr lang="en-US" sz="3800" dirty="0" err="1">
                <a:solidFill>
                  <a:schemeClr val="tx2"/>
                </a:solidFill>
              </a:rPr>
              <a:t>học</a:t>
            </a:r>
            <a:r>
              <a:rPr lang="en-US" sz="3800">
                <a:solidFill>
                  <a:schemeClr val="tx2"/>
                </a:solidFill>
              </a:rPr>
              <a:t> </a:t>
            </a:r>
          </a:p>
          <a:p>
            <a:pPr eaLnBrk="1" hangingPunct="1">
              <a:buClr>
                <a:srgbClr val="CC00FF"/>
              </a:buClr>
              <a:buFont typeface="Wingdings" pitchFamily="2" charset="2"/>
              <a:buChar char="Ø"/>
            </a:pPr>
            <a:r>
              <a:rPr lang="en-US" sz="3800" dirty="0" err="1">
                <a:solidFill>
                  <a:schemeClr val="tx2"/>
                </a:solidFill>
              </a:rPr>
              <a:t>Chuẩn</a:t>
            </a:r>
            <a:r>
              <a:rPr lang="en-US" sz="3800" dirty="0">
                <a:solidFill>
                  <a:schemeClr val="tx2"/>
                </a:solidFill>
              </a:rPr>
              <a:t> bị bài sau</a:t>
            </a:r>
          </a:p>
        </p:txBody>
      </p:sp>
    </p:spTree>
    <p:extLst>
      <p:ext uri="{BB962C8B-B14F-4D97-AF65-F5344CB8AC3E}">
        <p14:creationId xmlns:p14="http://schemas.microsoft.com/office/powerpoint/2010/main" val="313764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800">
        <p:random/>
      </p:transition>
    </mc:Choice>
    <mc:Fallback xmlns="">
      <p:transition spd="slow" advTm="38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CC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CC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358</Words>
  <Application>Microsoft Office PowerPoint</Application>
  <PresentationFormat>Widescreen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等线</vt:lpstr>
      <vt:lpstr>Arial</vt:lpstr>
      <vt:lpstr>Calibri</vt:lpstr>
      <vt:lpstr>Cambria</vt:lpstr>
      <vt:lpstr>HP001 4 hàng</vt:lpstr>
      <vt:lpstr>Snap ITC</vt:lpstr>
      <vt:lpstr>Times New Roman</vt:lpstr>
      <vt:lpstr>Wingdings</vt:lpstr>
      <vt:lpstr>站酷快乐体2016修订版</vt:lpstr>
      <vt:lpstr>Default Design</vt:lpstr>
      <vt:lpstr>PowerPoint Presentation</vt:lpstr>
      <vt:lpstr>PowerPoint Presentation</vt:lpstr>
      <vt:lpstr>PowerPoint Presentation</vt:lpstr>
      <vt:lpstr>PowerPoint Presentation</vt:lpstr>
      <vt:lpstr>b/. Tính chu vi hình tam giác MNP:</vt:lpstr>
      <vt:lpstr>b/. Tính chu vi hình tam giác MNP:</vt:lpstr>
      <vt:lpstr>Bài 2.Đo độ dài mỗi cạnh rồi tính chu vi hình chữ nhật ABCD</vt:lpstr>
      <vt:lpstr>Bài 2. Đo độ dài mỗi cạnh rồi tính chu vi hình chữ nhật ABCD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HIEN</dc:creator>
  <cp:lastModifiedBy>Administrator</cp:lastModifiedBy>
  <cp:revision>212</cp:revision>
  <cp:lastPrinted>1601-01-01T00:00:00Z</cp:lastPrinted>
  <dcterms:created xsi:type="dcterms:W3CDTF">1601-01-01T00:00:00Z</dcterms:created>
  <dcterms:modified xsi:type="dcterms:W3CDTF">2021-09-27T11:58:57Z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